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8" r:id="rId3"/>
    <p:sldId id="261" r:id="rId4"/>
    <p:sldId id="262" r:id="rId5"/>
    <p:sldId id="263" r:id="rId6"/>
    <p:sldId id="264"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brey-Ann Gilmore" initials="AAG" lastIdx="1" clrIdx="0">
    <p:extLst>
      <p:ext uri="{19B8F6BF-5375-455C-9EA6-DF929625EA0E}">
        <p15:presenceInfo xmlns:p15="http://schemas.microsoft.com/office/powerpoint/2012/main" userId="S::agilmore@texasagriculture.gov::24fffd8b-9cf2-4116-bf1c-e77b21013c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67397" autoAdjust="0"/>
  </p:normalViewPr>
  <p:slideViewPr>
    <p:cSldViewPr snapToGrid="0">
      <p:cViewPr varScale="1">
        <p:scale>
          <a:sx n="45" d="100"/>
          <a:sy n="45" d="100"/>
        </p:scale>
        <p:origin x="1504" y="40"/>
      </p:cViewPr>
      <p:guideLst/>
    </p:cSldViewPr>
  </p:slideViewPr>
  <p:notesTextViewPr>
    <p:cViewPr>
      <p:scale>
        <a:sx n="3" d="2"/>
        <a:sy n="3" d="2"/>
      </p:scale>
      <p:origin x="0" y="-2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13C260-493F-4962-AAD0-BBAD9C5F2C11}" type="datetimeFigureOut">
              <a:rPr lang="en-US" smtClean="0"/>
              <a:t>11/4/2022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08FFEF-E01E-4803-9B6F-CF01E088D468}" type="slidenum">
              <a:rPr lang="en-US" smtClean="0"/>
              <a:t>‹#›</a:t>
            </a:fld>
            <a:endParaRPr lang="en-US"/>
          </a:p>
        </p:txBody>
      </p:sp>
    </p:spTree>
    <p:extLst>
      <p:ext uri="{BB962C8B-B14F-4D97-AF65-F5344CB8AC3E}">
        <p14:creationId xmlns:p14="http://schemas.microsoft.com/office/powerpoint/2010/main" val="2713847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08FFEF-E01E-4803-9B6F-CF01E088D468}" type="slidenum">
              <a:rPr lang="en-US" smtClean="0"/>
              <a:t>1</a:t>
            </a:fld>
            <a:endParaRPr lang="en-US"/>
          </a:p>
        </p:txBody>
      </p:sp>
    </p:spTree>
    <p:extLst>
      <p:ext uri="{BB962C8B-B14F-4D97-AF65-F5344CB8AC3E}">
        <p14:creationId xmlns:p14="http://schemas.microsoft.com/office/powerpoint/2010/main" val="358529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08FFEF-E01E-4803-9B6F-CF01E088D468}" type="slidenum">
              <a:rPr lang="en-US" smtClean="0"/>
              <a:t>2</a:t>
            </a:fld>
            <a:endParaRPr lang="en-US"/>
          </a:p>
        </p:txBody>
      </p:sp>
    </p:spTree>
    <p:extLst>
      <p:ext uri="{BB962C8B-B14F-4D97-AF65-F5344CB8AC3E}">
        <p14:creationId xmlns:p14="http://schemas.microsoft.com/office/powerpoint/2010/main" val="1382254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08FFEF-E01E-4803-9B6F-CF01E088D468}" type="slidenum">
              <a:rPr lang="en-US" smtClean="0"/>
              <a:t>3</a:t>
            </a:fld>
            <a:endParaRPr lang="en-US"/>
          </a:p>
        </p:txBody>
      </p:sp>
    </p:spTree>
    <p:extLst>
      <p:ext uri="{BB962C8B-B14F-4D97-AF65-F5344CB8AC3E}">
        <p14:creationId xmlns:p14="http://schemas.microsoft.com/office/powerpoint/2010/main" val="773566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08FFEF-E01E-4803-9B6F-CF01E088D468}" type="slidenum">
              <a:rPr lang="en-US" smtClean="0"/>
              <a:t>4</a:t>
            </a:fld>
            <a:endParaRPr lang="en-US"/>
          </a:p>
        </p:txBody>
      </p:sp>
    </p:spTree>
    <p:extLst>
      <p:ext uri="{BB962C8B-B14F-4D97-AF65-F5344CB8AC3E}">
        <p14:creationId xmlns:p14="http://schemas.microsoft.com/office/powerpoint/2010/main" val="4750424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08FFEF-E01E-4803-9B6F-CF01E088D468}" type="slidenum">
              <a:rPr lang="en-US" smtClean="0"/>
              <a:t>5</a:t>
            </a:fld>
            <a:endParaRPr lang="en-US"/>
          </a:p>
        </p:txBody>
      </p:sp>
    </p:spTree>
    <p:extLst>
      <p:ext uri="{BB962C8B-B14F-4D97-AF65-F5344CB8AC3E}">
        <p14:creationId xmlns:p14="http://schemas.microsoft.com/office/powerpoint/2010/main" val="3041536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FFFFFF"/>
                </a:solidFill>
                <a:effectLst/>
                <a:latin typeface="-apple-system"/>
              </a:rPr>
              <a:t> because communities and potential vendors did not know to include this option in the original planning, it will take some time to incorporate the concept into CD's earliest stages. For 2023-2024, TDA will not evaluate the planning procurement process in such a way that the timing of the application preparer constitutes a conflict of interest. </a:t>
            </a:r>
            <a:r>
              <a:rPr lang="en-US" b="0" i="0">
                <a:solidFill>
                  <a:srgbClr val="FFFFFF"/>
                </a:solidFill>
                <a:effectLst/>
                <a:latin typeface="-apple-system"/>
              </a:rPr>
              <a:t>Beginning in 2025, all communities are expected to include this idea in their earliest procurements in much the same way they do for engineering services - know generally what you might apply for and procure appropriately.</a:t>
            </a:r>
            <a:endParaRPr lang="en-US" dirty="0"/>
          </a:p>
        </p:txBody>
      </p:sp>
      <p:sp>
        <p:nvSpPr>
          <p:cNvPr id="4" name="Slide Number Placeholder 3"/>
          <p:cNvSpPr>
            <a:spLocks noGrp="1"/>
          </p:cNvSpPr>
          <p:nvPr>
            <p:ph type="sldNum" sz="quarter" idx="5"/>
          </p:nvPr>
        </p:nvSpPr>
        <p:spPr/>
        <p:txBody>
          <a:bodyPr/>
          <a:lstStyle/>
          <a:p>
            <a:fld id="{ED08FFEF-E01E-4803-9B6F-CF01E088D468}" type="slidenum">
              <a:rPr lang="en-US" smtClean="0"/>
              <a:t>6</a:t>
            </a:fld>
            <a:endParaRPr lang="en-US"/>
          </a:p>
        </p:txBody>
      </p:sp>
    </p:spTree>
    <p:extLst>
      <p:ext uri="{BB962C8B-B14F-4D97-AF65-F5344CB8AC3E}">
        <p14:creationId xmlns:p14="http://schemas.microsoft.com/office/powerpoint/2010/main" val="1204561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08FFEF-E01E-4803-9B6F-CF01E088D468}" type="slidenum">
              <a:rPr lang="en-US" smtClean="0"/>
              <a:t>7</a:t>
            </a:fld>
            <a:endParaRPr lang="en-US"/>
          </a:p>
        </p:txBody>
      </p:sp>
    </p:spTree>
    <p:extLst>
      <p:ext uri="{BB962C8B-B14F-4D97-AF65-F5344CB8AC3E}">
        <p14:creationId xmlns:p14="http://schemas.microsoft.com/office/powerpoint/2010/main" val="2346679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667C4-1C0C-4E18-B185-3C5B0EED3F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301BE8-F851-4440-9EF2-A2F0C38C21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CE6A43B-D3C2-4D8D-AD0A-9835D1E23AC0}"/>
              </a:ext>
            </a:extLst>
          </p:cNvPr>
          <p:cNvSpPr>
            <a:spLocks noGrp="1"/>
          </p:cNvSpPr>
          <p:nvPr>
            <p:ph type="dt" sz="half" idx="10"/>
          </p:nvPr>
        </p:nvSpPr>
        <p:spPr/>
        <p:txBody>
          <a:bodyPr/>
          <a:lstStyle/>
          <a:p>
            <a:fld id="{E89C4DD5-F499-4BB8-982C-92085488C2F5}" type="datetimeFigureOut">
              <a:rPr lang="en-US" smtClean="0"/>
              <a:t>11/4/2022</a:t>
            </a:fld>
            <a:endParaRPr lang="en-US"/>
          </a:p>
        </p:txBody>
      </p:sp>
      <p:sp>
        <p:nvSpPr>
          <p:cNvPr id="5" name="Footer Placeholder 4">
            <a:extLst>
              <a:ext uri="{FF2B5EF4-FFF2-40B4-BE49-F238E27FC236}">
                <a16:creationId xmlns:a16="http://schemas.microsoft.com/office/drawing/2014/main" id="{557049FF-D293-4865-861D-919F519527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EE0987-441A-434C-A49E-853F9D3E6357}"/>
              </a:ext>
            </a:extLst>
          </p:cNvPr>
          <p:cNvSpPr>
            <a:spLocks noGrp="1"/>
          </p:cNvSpPr>
          <p:nvPr>
            <p:ph type="sldNum" sz="quarter" idx="12"/>
          </p:nvPr>
        </p:nvSpPr>
        <p:spPr/>
        <p:txBody>
          <a:bodyPr/>
          <a:lstStyle/>
          <a:p>
            <a:fld id="{CE4F27A6-C29D-4AF7-BAB0-B0B11DC2B078}" type="slidenum">
              <a:rPr lang="en-US" smtClean="0"/>
              <a:t>‹#›</a:t>
            </a:fld>
            <a:endParaRPr lang="en-US"/>
          </a:p>
        </p:txBody>
      </p:sp>
    </p:spTree>
    <p:extLst>
      <p:ext uri="{BB962C8B-B14F-4D97-AF65-F5344CB8AC3E}">
        <p14:creationId xmlns:p14="http://schemas.microsoft.com/office/powerpoint/2010/main" val="2919370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07708-2A8E-4655-A07B-C391CC50BEC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3A268F1-2A23-45D0-9EED-7A92810703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F91C75-D659-4F50-99EF-2CD0C00215BF}"/>
              </a:ext>
            </a:extLst>
          </p:cNvPr>
          <p:cNvSpPr>
            <a:spLocks noGrp="1"/>
          </p:cNvSpPr>
          <p:nvPr>
            <p:ph type="dt" sz="half" idx="10"/>
          </p:nvPr>
        </p:nvSpPr>
        <p:spPr/>
        <p:txBody>
          <a:bodyPr/>
          <a:lstStyle/>
          <a:p>
            <a:fld id="{E89C4DD5-F499-4BB8-982C-92085488C2F5}" type="datetimeFigureOut">
              <a:rPr lang="en-US" smtClean="0"/>
              <a:t>11/4/2022</a:t>
            </a:fld>
            <a:endParaRPr lang="en-US"/>
          </a:p>
        </p:txBody>
      </p:sp>
      <p:sp>
        <p:nvSpPr>
          <p:cNvPr id="5" name="Footer Placeholder 4">
            <a:extLst>
              <a:ext uri="{FF2B5EF4-FFF2-40B4-BE49-F238E27FC236}">
                <a16:creationId xmlns:a16="http://schemas.microsoft.com/office/drawing/2014/main" id="{7961D9D8-14DF-4520-881B-7CA11D0295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CFBA72-3A9B-444A-9DBF-671F11B71DC4}"/>
              </a:ext>
            </a:extLst>
          </p:cNvPr>
          <p:cNvSpPr>
            <a:spLocks noGrp="1"/>
          </p:cNvSpPr>
          <p:nvPr>
            <p:ph type="sldNum" sz="quarter" idx="12"/>
          </p:nvPr>
        </p:nvSpPr>
        <p:spPr/>
        <p:txBody>
          <a:bodyPr/>
          <a:lstStyle/>
          <a:p>
            <a:fld id="{CE4F27A6-C29D-4AF7-BAB0-B0B11DC2B078}" type="slidenum">
              <a:rPr lang="en-US" smtClean="0"/>
              <a:t>‹#›</a:t>
            </a:fld>
            <a:endParaRPr lang="en-US"/>
          </a:p>
        </p:txBody>
      </p:sp>
    </p:spTree>
    <p:extLst>
      <p:ext uri="{BB962C8B-B14F-4D97-AF65-F5344CB8AC3E}">
        <p14:creationId xmlns:p14="http://schemas.microsoft.com/office/powerpoint/2010/main" val="2151915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F269B7-160F-40DA-B65A-95D40436032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02F59F5-CE03-43F5-99BB-04DED8ABCA0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2F52F8-A3F7-4154-A216-C88C240F125A}"/>
              </a:ext>
            </a:extLst>
          </p:cNvPr>
          <p:cNvSpPr>
            <a:spLocks noGrp="1"/>
          </p:cNvSpPr>
          <p:nvPr>
            <p:ph type="dt" sz="half" idx="10"/>
          </p:nvPr>
        </p:nvSpPr>
        <p:spPr/>
        <p:txBody>
          <a:bodyPr/>
          <a:lstStyle/>
          <a:p>
            <a:fld id="{E89C4DD5-F499-4BB8-982C-92085488C2F5}" type="datetimeFigureOut">
              <a:rPr lang="en-US" smtClean="0"/>
              <a:t>11/4/2022</a:t>
            </a:fld>
            <a:endParaRPr lang="en-US"/>
          </a:p>
        </p:txBody>
      </p:sp>
      <p:sp>
        <p:nvSpPr>
          <p:cNvPr id="5" name="Footer Placeholder 4">
            <a:extLst>
              <a:ext uri="{FF2B5EF4-FFF2-40B4-BE49-F238E27FC236}">
                <a16:creationId xmlns:a16="http://schemas.microsoft.com/office/drawing/2014/main" id="{715AD077-F840-4BEE-BFD5-A847B9A748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42C1A4-BACD-4C77-BB76-F5BEAD33007A}"/>
              </a:ext>
            </a:extLst>
          </p:cNvPr>
          <p:cNvSpPr>
            <a:spLocks noGrp="1"/>
          </p:cNvSpPr>
          <p:nvPr>
            <p:ph type="sldNum" sz="quarter" idx="12"/>
          </p:nvPr>
        </p:nvSpPr>
        <p:spPr/>
        <p:txBody>
          <a:bodyPr/>
          <a:lstStyle/>
          <a:p>
            <a:fld id="{CE4F27A6-C29D-4AF7-BAB0-B0B11DC2B078}" type="slidenum">
              <a:rPr lang="en-US" smtClean="0"/>
              <a:t>‹#›</a:t>
            </a:fld>
            <a:endParaRPr lang="en-US"/>
          </a:p>
        </p:txBody>
      </p:sp>
    </p:spTree>
    <p:extLst>
      <p:ext uri="{BB962C8B-B14F-4D97-AF65-F5344CB8AC3E}">
        <p14:creationId xmlns:p14="http://schemas.microsoft.com/office/powerpoint/2010/main" val="807703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625A2-6A08-4F87-A051-C5AF72577E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A7404D-A381-4B4C-8AEF-00BE961FDE5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2DD6D4-4833-428A-B1DA-E365B3B3CC1C}"/>
              </a:ext>
            </a:extLst>
          </p:cNvPr>
          <p:cNvSpPr>
            <a:spLocks noGrp="1"/>
          </p:cNvSpPr>
          <p:nvPr>
            <p:ph type="dt" sz="half" idx="10"/>
          </p:nvPr>
        </p:nvSpPr>
        <p:spPr/>
        <p:txBody>
          <a:bodyPr/>
          <a:lstStyle/>
          <a:p>
            <a:fld id="{E89C4DD5-F499-4BB8-982C-92085488C2F5}" type="datetimeFigureOut">
              <a:rPr lang="en-US" smtClean="0"/>
              <a:t>11/4/2022</a:t>
            </a:fld>
            <a:endParaRPr lang="en-US"/>
          </a:p>
        </p:txBody>
      </p:sp>
      <p:sp>
        <p:nvSpPr>
          <p:cNvPr id="5" name="Footer Placeholder 4">
            <a:extLst>
              <a:ext uri="{FF2B5EF4-FFF2-40B4-BE49-F238E27FC236}">
                <a16:creationId xmlns:a16="http://schemas.microsoft.com/office/drawing/2014/main" id="{73C1C718-67D7-4C9A-BE00-E74B4FF2E0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3AA4CF-0BDD-4BF3-BF57-73213710A724}"/>
              </a:ext>
            </a:extLst>
          </p:cNvPr>
          <p:cNvSpPr>
            <a:spLocks noGrp="1"/>
          </p:cNvSpPr>
          <p:nvPr>
            <p:ph type="sldNum" sz="quarter" idx="12"/>
          </p:nvPr>
        </p:nvSpPr>
        <p:spPr/>
        <p:txBody>
          <a:bodyPr/>
          <a:lstStyle/>
          <a:p>
            <a:fld id="{CE4F27A6-C29D-4AF7-BAB0-B0B11DC2B078}" type="slidenum">
              <a:rPr lang="en-US" smtClean="0"/>
              <a:t>‹#›</a:t>
            </a:fld>
            <a:endParaRPr lang="en-US"/>
          </a:p>
        </p:txBody>
      </p:sp>
    </p:spTree>
    <p:extLst>
      <p:ext uri="{BB962C8B-B14F-4D97-AF65-F5344CB8AC3E}">
        <p14:creationId xmlns:p14="http://schemas.microsoft.com/office/powerpoint/2010/main" val="3088273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1C8AC-066E-49B2-9649-FE3CE6F315E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75C1436-43DE-4857-A3F8-4503361389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CDE20D9-2835-4509-91F6-D1721F1782D9}"/>
              </a:ext>
            </a:extLst>
          </p:cNvPr>
          <p:cNvSpPr>
            <a:spLocks noGrp="1"/>
          </p:cNvSpPr>
          <p:nvPr>
            <p:ph type="dt" sz="half" idx="10"/>
          </p:nvPr>
        </p:nvSpPr>
        <p:spPr/>
        <p:txBody>
          <a:bodyPr/>
          <a:lstStyle/>
          <a:p>
            <a:fld id="{E89C4DD5-F499-4BB8-982C-92085488C2F5}" type="datetimeFigureOut">
              <a:rPr lang="en-US" smtClean="0"/>
              <a:t>11/4/2022</a:t>
            </a:fld>
            <a:endParaRPr lang="en-US"/>
          </a:p>
        </p:txBody>
      </p:sp>
      <p:sp>
        <p:nvSpPr>
          <p:cNvPr id="5" name="Footer Placeholder 4">
            <a:extLst>
              <a:ext uri="{FF2B5EF4-FFF2-40B4-BE49-F238E27FC236}">
                <a16:creationId xmlns:a16="http://schemas.microsoft.com/office/drawing/2014/main" id="{32BAA7D0-30F0-4D67-B242-B3890F16C3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9AA22C-3639-45FD-A1B9-28148D766124}"/>
              </a:ext>
            </a:extLst>
          </p:cNvPr>
          <p:cNvSpPr>
            <a:spLocks noGrp="1"/>
          </p:cNvSpPr>
          <p:nvPr>
            <p:ph type="sldNum" sz="quarter" idx="12"/>
          </p:nvPr>
        </p:nvSpPr>
        <p:spPr/>
        <p:txBody>
          <a:bodyPr/>
          <a:lstStyle/>
          <a:p>
            <a:fld id="{CE4F27A6-C29D-4AF7-BAB0-B0B11DC2B078}" type="slidenum">
              <a:rPr lang="en-US" smtClean="0"/>
              <a:t>‹#›</a:t>
            </a:fld>
            <a:endParaRPr lang="en-US"/>
          </a:p>
        </p:txBody>
      </p:sp>
    </p:spTree>
    <p:extLst>
      <p:ext uri="{BB962C8B-B14F-4D97-AF65-F5344CB8AC3E}">
        <p14:creationId xmlns:p14="http://schemas.microsoft.com/office/powerpoint/2010/main" val="2549773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DD33B-F374-4DD2-AD6F-5E5C567E3D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DE066B-0607-4AC9-B4CE-C3E56110ED0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C9D9A4-1CF2-4805-9D2B-9F2216BAC67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2B56603-DF47-4BA6-8EFB-8DBC75AD7726}"/>
              </a:ext>
            </a:extLst>
          </p:cNvPr>
          <p:cNvSpPr>
            <a:spLocks noGrp="1"/>
          </p:cNvSpPr>
          <p:nvPr>
            <p:ph type="dt" sz="half" idx="10"/>
          </p:nvPr>
        </p:nvSpPr>
        <p:spPr/>
        <p:txBody>
          <a:bodyPr/>
          <a:lstStyle/>
          <a:p>
            <a:fld id="{E89C4DD5-F499-4BB8-982C-92085488C2F5}" type="datetimeFigureOut">
              <a:rPr lang="en-US" smtClean="0"/>
              <a:t>11/4/2022</a:t>
            </a:fld>
            <a:endParaRPr lang="en-US"/>
          </a:p>
        </p:txBody>
      </p:sp>
      <p:sp>
        <p:nvSpPr>
          <p:cNvPr id="6" name="Footer Placeholder 5">
            <a:extLst>
              <a:ext uri="{FF2B5EF4-FFF2-40B4-BE49-F238E27FC236}">
                <a16:creationId xmlns:a16="http://schemas.microsoft.com/office/drawing/2014/main" id="{A1F164BE-1F4F-4489-A13D-5151CF2C98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886455-EA7A-4462-ACD8-52CB4E763B2F}"/>
              </a:ext>
            </a:extLst>
          </p:cNvPr>
          <p:cNvSpPr>
            <a:spLocks noGrp="1"/>
          </p:cNvSpPr>
          <p:nvPr>
            <p:ph type="sldNum" sz="quarter" idx="12"/>
          </p:nvPr>
        </p:nvSpPr>
        <p:spPr/>
        <p:txBody>
          <a:bodyPr/>
          <a:lstStyle/>
          <a:p>
            <a:fld id="{CE4F27A6-C29D-4AF7-BAB0-B0B11DC2B078}" type="slidenum">
              <a:rPr lang="en-US" smtClean="0"/>
              <a:t>‹#›</a:t>
            </a:fld>
            <a:endParaRPr lang="en-US"/>
          </a:p>
        </p:txBody>
      </p:sp>
    </p:spTree>
    <p:extLst>
      <p:ext uri="{BB962C8B-B14F-4D97-AF65-F5344CB8AC3E}">
        <p14:creationId xmlns:p14="http://schemas.microsoft.com/office/powerpoint/2010/main" val="53133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1CA97-9C4C-4C4E-BF2F-D9884948A43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084A439-8D8D-4A43-88DC-2B46F15594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D532C4-BB57-4372-B123-B0D053D5A86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B5B5444-62BD-4A15-A786-612B26D581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DD8020-99D1-4E01-961C-627586E0A76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CB166FC-CBF0-421B-A8B1-46EBFC5A4BE0}"/>
              </a:ext>
            </a:extLst>
          </p:cNvPr>
          <p:cNvSpPr>
            <a:spLocks noGrp="1"/>
          </p:cNvSpPr>
          <p:nvPr>
            <p:ph type="dt" sz="half" idx="10"/>
          </p:nvPr>
        </p:nvSpPr>
        <p:spPr/>
        <p:txBody>
          <a:bodyPr/>
          <a:lstStyle/>
          <a:p>
            <a:fld id="{E89C4DD5-F499-4BB8-982C-92085488C2F5}" type="datetimeFigureOut">
              <a:rPr lang="en-US" smtClean="0"/>
              <a:t>11/4/2022</a:t>
            </a:fld>
            <a:endParaRPr lang="en-US"/>
          </a:p>
        </p:txBody>
      </p:sp>
      <p:sp>
        <p:nvSpPr>
          <p:cNvPr id="8" name="Footer Placeholder 7">
            <a:extLst>
              <a:ext uri="{FF2B5EF4-FFF2-40B4-BE49-F238E27FC236}">
                <a16:creationId xmlns:a16="http://schemas.microsoft.com/office/drawing/2014/main" id="{018FCA73-2A75-4A8D-B7BE-C4D9041F0D1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919B00B-9CCE-4574-A208-EFED456A2710}"/>
              </a:ext>
            </a:extLst>
          </p:cNvPr>
          <p:cNvSpPr>
            <a:spLocks noGrp="1"/>
          </p:cNvSpPr>
          <p:nvPr>
            <p:ph type="sldNum" sz="quarter" idx="12"/>
          </p:nvPr>
        </p:nvSpPr>
        <p:spPr/>
        <p:txBody>
          <a:bodyPr/>
          <a:lstStyle/>
          <a:p>
            <a:fld id="{CE4F27A6-C29D-4AF7-BAB0-B0B11DC2B078}" type="slidenum">
              <a:rPr lang="en-US" smtClean="0"/>
              <a:t>‹#›</a:t>
            </a:fld>
            <a:endParaRPr lang="en-US"/>
          </a:p>
        </p:txBody>
      </p:sp>
    </p:spTree>
    <p:extLst>
      <p:ext uri="{BB962C8B-B14F-4D97-AF65-F5344CB8AC3E}">
        <p14:creationId xmlns:p14="http://schemas.microsoft.com/office/powerpoint/2010/main" val="2401662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592CA-A9DE-452E-89F9-6D6D0C6F639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6A8D08E-D387-4A5F-961A-10A226968210}"/>
              </a:ext>
            </a:extLst>
          </p:cNvPr>
          <p:cNvSpPr>
            <a:spLocks noGrp="1"/>
          </p:cNvSpPr>
          <p:nvPr>
            <p:ph type="dt" sz="half" idx="10"/>
          </p:nvPr>
        </p:nvSpPr>
        <p:spPr/>
        <p:txBody>
          <a:bodyPr/>
          <a:lstStyle/>
          <a:p>
            <a:fld id="{E89C4DD5-F499-4BB8-982C-92085488C2F5}" type="datetimeFigureOut">
              <a:rPr lang="en-US" smtClean="0"/>
              <a:t>11/4/2022</a:t>
            </a:fld>
            <a:endParaRPr lang="en-US"/>
          </a:p>
        </p:txBody>
      </p:sp>
      <p:sp>
        <p:nvSpPr>
          <p:cNvPr id="4" name="Footer Placeholder 3">
            <a:extLst>
              <a:ext uri="{FF2B5EF4-FFF2-40B4-BE49-F238E27FC236}">
                <a16:creationId xmlns:a16="http://schemas.microsoft.com/office/drawing/2014/main" id="{61F04F64-5720-4DF8-85DB-207CBA93276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00A2CC6-4A28-44D8-AA01-92ACB74CD6A1}"/>
              </a:ext>
            </a:extLst>
          </p:cNvPr>
          <p:cNvSpPr>
            <a:spLocks noGrp="1"/>
          </p:cNvSpPr>
          <p:nvPr>
            <p:ph type="sldNum" sz="quarter" idx="12"/>
          </p:nvPr>
        </p:nvSpPr>
        <p:spPr/>
        <p:txBody>
          <a:bodyPr/>
          <a:lstStyle/>
          <a:p>
            <a:fld id="{CE4F27A6-C29D-4AF7-BAB0-B0B11DC2B078}" type="slidenum">
              <a:rPr lang="en-US" smtClean="0"/>
              <a:t>‹#›</a:t>
            </a:fld>
            <a:endParaRPr lang="en-US"/>
          </a:p>
        </p:txBody>
      </p:sp>
    </p:spTree>
    <p:extLst>
      <p:ext uri="{BB962C8B-B14F-4D97-AF65-F5344CB8AC3E}">
        <p14:creationId xmlns:p14="http://schemas.microsoft.com/office/powerpoint/2010/main" val="743480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FDE3A0-496E-4D0E-8006-B65E5258927A}"/>
              </a:ext>
            </a:extLst>
          </p:cNvPr>
          <p:cNvSpPr>
            <a:spLocks noGrp="1"/>
          </p:cNvSpPr>
          <p:nvPr>
            <p:ph type="dt" sz="half" idx="10"/>
          </p:nvPr>
        </p:nvSpPr>
        <p:spPr/>
        <p:txBody>
          <a:bodyPr/>
          <a:lstStyle/>
          <a:p>
            <a:fld id="{E89C4DD5-F499-4BB8-982C-92085488C2F5}" type="datetimeFigureOut">
              <a:rPr lang="en-US" smtClean="0"/>
              <a:t>11/4/2022</a:t>
            </a:fld>
            <a:endParaRPr lang="en-US"/>
          </a:p>
        </p:txBody>
      </p:sp>
      <p:sp>
        <p:nvSpPr>
          <p:cNvPr id="3" name="Footer Placeholder 2">
            <a:extLst>
              <a:ext uri="{FF2B5EF4-FFF2-40B4-BE49-F238E27FC236}">
                <a16:creationId xmlns:a16="http://schemas.microsoft.com/office/drawing/2014/main" id="{D4E225CF-3AD5-4C66-95DE-46C7C247D7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8701C7-A6BF-4CF7-9E46-E90713FC2170}"/>
              </a:ext>
            </a:extLst>
          </p:cNvPr>
          <p:cNvSpPr>
            <a:spLocks noGrp="1"/>
          </p:cNvSpPr>
          <p:nvPr>
            <p:ph type="sldNum" sz="quarter" idx="12"/>
          </p:nvPr>
        </p:nvSpPr>
        <p:spPr/>
        <p:txBody>
          <a:bodyPr/>
          <a:lstStyle/>
          <a:p>
            <a:fld id="{CE4F27A6-C29D-4AF7-BAB0-B0B11DC2B078}" type="slidenum">
              <a:rPr lang="en-US" smtClean="0"/>
              <a:t>‹#›</a:t>
            </a:fld>
            <a:endParaRPr lang="en-US"/>
          </a:p>
        </p:txBody>
      </p:sp>
    </p:spTree>
    <p:extLst>
      <p:ext uri="{BB962C8B-B14F-4D97-AF65-F5344CB8AC3E}">
        <p14:creationId xmlns:p14="http://schemas.microsoft.com/office/powerpoint/2010/main" val="2336281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B8AE0-8381-4280-8CF3-0887D50BE6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00755A9-C4F7-48FE-B930-36FF6FE8DC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3F7CEBE-D763-4DE1-9BBB-AFEE11AD27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F515F0-E819-44E3-9B17-72958C3D090F}"/>
              </a:ext>
            </a:extLst>
          </p:cNvPr>
          <p:cNvSpPr>
            <a:spLocks noGrp="1"/>
          </p:cNvSpPr>
          <p:nvPr>
            <p:ph type="dt" sz="half" idx="10"/>
          </p:nvPr>
        </p:nvSpPr>
        <p:spPr/>
        <p:txBody>
          <a:bodyPr/>
          <a:lstStyle/>
          <a:p>
            <a:fld id="{E89C4DD5-F499-4BB8-982C-92085488C2F5}" type="datetimeFigureOut">
              <a:rPr lang="en-US" smtClean="0"/>
              <a:t>11/4/2022</a:t>
            </a:fld>
            <a:endParaRPr lang="en-US"/>
          </a:p>
        </p:txBody>
      </p:sp>
      <p:sp>
        <p:nvSpPr>
          <p:cNvPr id="6" name="Footer Placeholder 5">
            <a:extLst>
              <a:ext uri="{FF2B5EF4-FFF2-40B4-BE49-F238E27FC236}">
                <a16:creationId xmlns:a16="http://schemas.microsoft.com/office/drawing/2014/main" id="{4CDE5703-E027-401D-8069-8D56143F9A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19C94D-1FD8-4F5A-871A-2A4603DCD15E}"/>
              </a:ext>
            </a:extLst>
          </p:cNvPr>
          <p:cNvSpPr>
            <a:spLocks noGrp="1"/>
          </p:cNvSpPr>
          <p:nvPr>
            <p:ph type="sldNum" sz="quarter" idx="12"/>
          </p:nvPr>
        </p:nvSpPr>
        <p:spPr/>
        <p:txBody>
          <a:bodyPr/>
          <a:lstStyle/>
          <a:p>
            <a:fld id="{CE4F27A6-C29D-4AF7-BAB0-B0B11DC2B078}" type="slidenum">
              <a:rPr lang="en-US" smtClean="0"/>
              <a:t>‹#›</a:t>
            </a:fld>
            <a:endParaRPr lang="en-US"/>
          </a:p>
        </p:txBody>
      </p:sp>
    </p:spTree>
    <p:extLst>
      <p:ext uri="{BB962C8B-B14F-4D97-AF65-F5344CB8AC3E}">
        <p14:creationId xmlns:p14="http://schemas.microsoft.com/office/powerpoint/2010/main" val="2440782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004B7-0AB1-4274-BA46-C75280A00D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13843F-1702-4A5D-BB6D-2A4FF98AF1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121FCC1-CA8B-475B-BC2B-B5FA4D5CD7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80839F-00F1-460F-8BD5-9DA18BFF4269}"/>
              </a:ext>
            </a:extLst>
          </p:cNvPr>
          <p:cNvSpPr>
            <a:spLocks noGrp="1"/>
          </p:cNvSpPr>
          <p:nvPr>
            <p:ph type="dt" sz="half" idx="10"/>
          </p:nvPr>
        </p:nvSpPr>
        <p:spPr/>
        <p:txBody>
          <a:bodyPr/>
          <a:lstStyle/>
          <a:p>
            <a:fld id="{E89C4DD5-F499-4BB8-982C-92085488C2F5}" type="datetimeFigureOut">
              <a:rPr lang="en-US" smtClean="0"/>
              <a:t>11/4/2022</a:t>
            </a:fld>
            <a:endParaRPr lang="en-US"/>
          </a:p>
        </p:txBody>
      </p:sp>
      <p:sp>
        <p:nvSpPr>
          <p:cNvPr id="6" name="Footer Placeholder 5">
            <a:extLst>
              <a:ext uri="{FF2B5EF4-FFF2-40B4-BE49-F238E27FC236}">
                <a16:creationId xmlns:a16="http://schemas.microsoft.com/office/drawing/2014/main" id="{79172B82-685C-4733-9DF5-858276C84A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D0AD91-DB6E-4830-B9C3-CB61D65F2BC3}"/>
              </a:ext>
            </a:extLst>
          </p:cNvPr>
          <p:cNvSpPr>
            <a:spLocks noGrp="1"/>
          </p:cNvSpPr>
          <p:nvPr>
            <p:ph type="sldNum" sz="quarter" idx="12"/>
          </p:nvPr>
        </p:nvSpPr>
        <p:spPr/>
        <p:txBody>
          <a:bodyPr/>
          <a:lstStyle/>
          <a:p>
            <a:fld id="{CE4F27A6-C29D-4AF7-BAB0-B0B11DC2B078}" type="slidenum">
              <a:rPr lang="en-US" smtClean="0"/>
              <a:t>‹#›</a:t>
            </a:fld>
            <a:endParaRPr lang="en-US"/>
          </a:p>
        </p:txBody>
      </p:sp>
    </p:spTree>
    <p:extLst>
      <p:ext uri="{BB962C8B-B14F-4D97-AF65-F5344CB8AC3E}">
        <p14:creationId xmlns:p14="http://schemas.microsoft.com/office/powerpoint/2010/main" val="524893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2B8B4E-D7D0-4A4E-BA30-6AC6EA0BFF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A2836CE-44B7-459A-9C62-A1CEFAF649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1CF482-3306-4A97-A31D-8232DE87FB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9C4DD5-F499-4BB8-982C-92085488C2F5}" type="datetimeFigureOut">
              <a:rPr lang="en-US" smtClean="0"/>
              <a:t>11/4/2022</a:t>
            </a:fld>
            <a:endParaRPr lang="en-US"/>
          </a:p>
        </p:txBody>
      </p:sp>
      <p:sp>
        <p:nvSpPr>
          <p:cNvPr id="5" name="Footer Placeholder 4">
            <a:extLst>
              <a:ext uri="{FF2B5EF4-FFF2-40B4-BE49-F238E27FC236}">
                <a16:creationId xmlns:a16="http://schemas.microsoft.com/office/drawing/2014/main" id="{25C8D013-26F9-47AA-9538-2353BBE68C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8A88152-59CF-48A0-9EDD-492B864D42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4F27A6-C29D-4AF7-BAB0-B0B11DC2B078}" type="slidenum">
              <a:rPr lang="en-US" smtClean="0"/>
              <a:t>‹#›</a:t>
            </a:fld>
            <a:endParaRPr lang="en-US"/>
          </a:p>
        </p:txBody>
      </p:sp>
    </p:spTree>
    <p:extLst>
      <p:ext uri="{BB962C8B-B14F-4D97-AF65-F5344CB8AC3E}">
        <p14:creationId xmlns:p14="http://schemas.microsoft.com/office/powerpoint/2010/main" val="1633234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Aubrey-Ann.Gilmore@TexasAgriculture.gov"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1587B54-E3A8-4358-B817-6FBB14D0F326}"/>
              </a:ext>
            </a:extLst>
          </p:cNvPr>
          <p:cNvSpPr/>
          <p:nvPr/>
        </p:nvSpPr>
        <p:spPr>
          <a:xfrm>
            <a:off x="0" y="4307306"/>
            <a:ext cx="12192000" cy="2550695"/>
          </a:xfrm>
          <a:prstGeom prst="rect">
            <a:avLst/>
          </a:prstGeom>
          <a:solidFill>
            <a:srgbClr val="2C318D"/>
          </a:solidFill>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5" name="Rectangle 4">
            <a:extLst>
              <a:ext uri="{FF2B5EF4-FFF2-40B4-BE49-F238E27FC236}">
                <a16:creationId xmlns:a16="http://schemas.microsoft.com/office/drawing/2014/main" id="{FB25399A-5BC1-474C-976C-4F0E5925A728}"/>
              </a:ext>
            </a:extLst>
          </p:cNvPr>
          <p:cNvSpPr/>
          <p:nvPr/>
        </p:nvSpPr>
        <p:spPr>
          <a:xfrm>
            <a:off x="-3" y="4305348"/>
            <a:ext cx="12191999" cy="45719"/>
          </a:xfrm>
          <a:prstGeom prst="rect">
            <a:avLst/>
          </a:prstGeom>
          <a:solidFill>
            <a:srgbClr val="BF994A"/>
          </a:solidFill>
          <a:ln w="12700" cap="flat" cmpd="sng" algn="ctr">
            <a:noFill/>
            <a:prstDash val="solid"/>
            <a:miter lim="800000"/>
          </a:ln>
          <a:effectLst/>
        </p:spPr>
        <p:txBody>
          <a:bodyPr lIns="38405" tIns="19202" rIns="38405" bIns="19202" rtlCol="0" anchor="ctr"/>
          <a:lstStyle/>
          <a:p>
            <a:pPr marL="0" marR="0" lvl="0" indent="0" defTabSz="767942"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a:ln>
                <a:noFill/>
              </a:ln>
              <a:solidFill>
                <a:srgbClr val="334366"/>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7241588B-F6BB-48CE-AA2B-21BAD3389693}"/>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035030" y="1328931"/>
            <a:ext cx="8121931" cy="2616199"/>
          </a:xfrm>
          <a:prstGeom prst="rect">
            <a:avLst/>
          </a:prstGeom>
        </p:spPr>
      </p:pic>
      <p:sp>
        <p:nvSpPr>
          <p:cNvPr id="7" name="TextBox 6">
            <a:extLst>
              <a:ext uri="{FF2B5EF4-FFF2-40B4-BE49-F238E27FC236}">
                <a16:creationId xmlns:a16="http://schemas.microsoft.com/office/drawing/2014/main" id="{900DE3C5-C586-4D6D-9DB6-A44359D566EB}"/>
              </a:ext>
            </a:extLst>
          </p:cNvPr>
          <p:cNvSpPr txBox="1"/>
          <p:nvPr/>
        </p:nvSpPr>
        <p:spPr>
          <a:xfrm>
            <a:off x="1352549" y="4754147"/>
            <a:ext cx="9486902" cy="1169551"/>
          </a:xfrm>
          <a:prstGeom prst="rect">
            <a:avLst/>
          </a:prstGeom>
          <a:noFill/>
        </p:spPr>
        <p:txBody>
          <a:bodyPr wrap="square" rtlCol="0">
            <a:spAutoFit/>
          </a:bodyPr>
          <a:lstStyle/>
          <a:p>
            <a:pPr algn="ctr">
              <a:lnSpc>
                <a:spcPct val="150000"/>
              </a:lnSpc>
            </a:pPr>
            <a:r>
              <a:rPr lang="en-US" sz="2800" b="1" dirty="0">
                <a:solidFill>
                  <a:srgbClr val="D5B52F"/>
                </a:solidFill>
                <a:latin typeface="Arial" panose="020B0604020202020204" pitchFamily="34" charset="0"/>
                <a:cs typeface="Arial" panose="020B0604020202020204" pitchFamily="34" charset="0"/>
              </a:rPr>
              <a:t>Texas Community Development Block Grant Program </a:t>
            </a:r>
          </a:p>
          <a:p>
            <a:pPr algn="ctr"/>
            <a:r>
              <a:rPr lang="en-US" sz="2800" dirty="0">
                <a:solidFill>
                  <a:srgbClr val="D5B52F"/>
                </a:solidFill>
                <a:latin typeface="Arial" panose="020B0604020202020204" pitchFamily="34" charset="0"/>
                <a:cs typeface="Arial" panose="020B0604020202020204" pitchFamily="34" charset="0"/>
              </a:rPr>
              <a:t>Using 2023-2024 CD Fund for Planning Activities</a:t>
            </a:r>
          </a:p>
        </p:txBody>
      </p:sp>
    </p:spTree>
    <p:extLst>
      <p:ext uri="{BB962C8B-B14F-4D97-AF65-F5344CB8AC3E}">
        <p14:creationId xmlns:p14="http://schemas.microsoft.com/office/powerpoint/2010/main" val="3606812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A5B5BC-C449-4116-94AA-7F682BC6D0A1}"/>
              </a:ext>
            </a:extLst>
          </p:cNvPr>
          <p:cNvSpPr/>
          <p:nvPr/>
        </p:nvSpPr>
        <p:spPr>
          <a:xfrm>
            <a:off x="10837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5" name="TextBox 4">
            <a:extLst>
              <a:ext uri="{FF2B5EF4-FFF2-40B4-BE49-F238E27FC236}">
                <a16:creationId xmlns:a16="http://schemas.microsoft.com/office/drawing/2014/main" id="{ADBEDE1E-64FD-4B9E-8C31-3A7F154B6BE8}"/>
              </a:ext>
            </a:extLst>
          </p:cNvPr>
          <p:cNvSpPr txBox="1"/>
          <p:nvPr/>
        </p:nvSpPr>
        <p:spPr>
          <a:xfrm>
            <a:off x="408285" y="379438"/>
            <a:ext cx="8835727" cy="592777"/>
          </a:xfrm>
          <a:prstGeom prst="rect">
            <a:avLst/>
          </a:prstGeom>
          <a:noFill/>
        </p:spPr>
        <p:txBody>
          <a:bodyPr wrap="square" lIns="38405" tIns="19202" rIns="38405" bIns="19202" rtlCol="0">
            <a:spAutoFit/>
          </a:bodyPr>
          <a:lstStyle/>
          <a:p>
            <a:r>
              <a:rPr lang="en-US" sz="3600" b="1" dirty="0">
                <a:solidFill>
                  <a:srgbClr val="1E3C78"/>
                </a:solidFill>
                <a:latin typeface="Arial" panose="020B0604020202020204" pitchFamily="34" charset="0"/>
                <a:ea typeface="Playfair Display" charset="0"/>
                <a:cs typeface="Arial" panose="020B0604020202020204" pitchFamily="34" charset="0"/>
              </a:rPr>
              <a:t>Updates to Eligible Activities under CD</a:t>
            </a:r>
          </a:p>
        </p:txBody>
      </p:sp>
      <p:sp>
        <p:nvSpPr>
          <p:cNvPr id="9" name="Content Placeholder 2">
            <a:extLst>
              <a:ext uri="{FF2B5EF4-FFF2-40B4-BE49-F238E27FC236}">
                <a16:creationId xmlns:a16="http://schemas.microsoft.com/office/drawing/2014/main" id="{4D70821C-5141-4E97-B5B0-ED75DB466E2A}"/>
              </a:ext>
            </a:extLst>
          </p:cNvPr>
          <p:cNvSpPr>
            <a:spLocks noGrp="1"/>
          </p:cNvSpPr>
          <p:nvPr>
            <p:ph idx="1"/>
          </p:nvPr>
        </p:nvSpPr>
        <p:spPr>
          <a:xfrm>
            <a:off x="529912" y="1285877"/>
            <a:ext cx="9510828" cy="5321274"/>
          </a:xfrm>
        </p:spPr>
        <p:txBody>
          <a:bodyPr>
            <a:normAutofit/>
          </a:bodyPr>
          <a:lstStyle/>
          <a:p>
            <a:r>
              <a:rPr lang="en-US" sz="3600" dirty="0"/>
              <a:t>All eligible TxCDBG program activities</a:t>
            </a:r>
            <a:r>
              <a:rPr lang="en-US" sz="3600" dirty="0">
                <a:highlight>
                  <a:srgbClr val="FFFF00"/>
                </a:highlight>
              </a:rPr>
              <a:t>, including planning activities.</a:t>
            </a:r>
          </a:p>
          <a:p>
            <a:endParaRPr lang="en-US" sz="3600" dirty="0">
              <a:highlight>
                <a:srgbClr val="FFFF00"/>
              </a:highlight>
            </a:endParaRPr>
          </a:p>
          <a:p>
            <a:r>
              <a:rPr lang="en-US" sz="3600" dirty="0"/>
              <a:t>Minor amendment to PY 2022 One-Year Action Plan (OYAP) to be submitted</a:t>
            </a:r>
          </a:p>
          <a:p>
            <a:endParaRPr lang="en-US" sz="3600" dirty="0"/>
          </a:p>
          <a:p>
            <a:r>
              <a:rPr lang="en-US" sz="3600" dirty="0"/>
              <a:t>Planning and Capacity Building (PCB or CPC) not programmed for PY 2023.</a:t>
            </a:r>
          </a:p>
          <a:p>
            <a:endParaRPr lang="en-US" dirty="0">
              <a:highlight>
                <a:srgbClr val="FFFF00"/>
              </a:highlight>
            </a:endParaRPr>
          </a:p>
        </p:txBody>
      </p:sp>
    </p:spTree>
    <p:extLst>
      <p:ext uri="{BB962C8B-B14F-4D97-AF65-F5344CB8AC3E}">
        <p14:creationId xmlns:p14="http://schemas.microsoft.com/office/powerpoint/2010/main" val="1115522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A5B5BC-C449-4116-94AA-7F682BC6D0A1}"/>
              </a:ext>
            </a:extLst>
          </p:cNvPr>
          <p:cNvSpPr/>
          <p:nvPr/>
        </p:nvSpPr>
        <p:spPr>
          <a:xfrm>
            <a:off x="10837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5" name="TextBox 4">
            <a:extLst>
              <a:ext uri="{FF2B5EF4-FFF2-40B4-BE49-F238E27FC236}">
                <a16:creationId xmlns:a16="http://schemas.microsoft.com/office/drawing/2014/main" id="{ADBEDE1E-64FD-4B9E-8C31-3A7F154B6BE8}"/>
              </a:ext>
            </a:extLst>
          </p:cNvPr>
          <p:cNvSpPr txBox="1"/>
          <p:nvPr/>
        </p:nvSpPr>
        <p:spPr>
          <a:xfrm>
            <a:off x="385763" y="379438"/>
            <a:ext cx="10451705" cy="592777"/>
          </a:xfrm>
          <a:prstGeom prst="rect">
            <a:avLst/>
          </a:prstGeom>
          <a:noFill/>
        </p:spPr>
        <p:txBody>
          <a:bodyPr wrap="square" lIns="38405" tIns="19202" rIns="38405" bIns="19202" rtlCol="0">
            <a:spAutoFit/>
          </a:bodyPr>
          <a:lstStyle/>
          <a:p>
            <a:r>
              <a:rPr lang="en-US" sz="3600" b="1" dirty="0">
                <a:solidFill>
                  <a:srgbClr val="1E3C78"/>
                </a:solidFill>
                <a:latin typeface="Arial" panose="020B0604020202020204" pitchFamily="34" charset="0"/>
                <a:ea typeface="Playfair Display" charset="0"/>
                <a:cs typeface="Arial" panose="020B0604020202020204" pitchFamily="34" charset="0"/>
              </a:rPr>
              <a:t>Parameters for Related Planning Activities</a:t>
            </a:r>
          </a:p>
        </p:txBody>
      </p:sp>
      <p:sp>
        <p:nvSpPr>
          <p:cNvPr id="9" name="Content Placeholder 2">
            <a:extLst>
              <a:ext uri="{FF2B5EF4-FFF2-40B4-BE49-F238E27FC236}">
                <a16:creationId xmlns:a16="http://schemas.microsoft.com/office/drawing/2014/main" id="{4D70821C-5141-4E97-B5B0-ED75DB466E2A}"/>
              </a:ext>
            </a:extLst>
          </p:cNvPr>
          <p:cNvSpPr>
            <a:spLocks noGrp="1"/>
          </p:cNvSpPr>
          <p:nvPr>
            <p:ph idx="1"/>
          </p:nvPr>
        </p:nvSpPr>
        <p:spPr>
          <a:xfrm>
            <a:off x="561861" y="1157289"/>
            <a:ext cx="9510828" cy="5321274"/>
          </a:xfrm>
        </p:spPr>
        <p:txBody>
          <a:bodyPr>
            <a:normAutofit fontScale="92500" lnSpcReduction="20000"/>
          </a:bodyPr>
          <a:lstStyle/>
          <a:p>
            <a:pPr lvl="1"/>
            <a:r>
              <a:rPr lang="en-US" sz="3500" dirty="0"/>
              <a:t>Planning activities to be completed in conjunction with an eligible construction activity, limited to the type of construction activity proposed.</a:t>
            </a:r>
          </a:p>
          <a:p>
            <a:pPr lvl="1"/>
            <a:endParaRPr lang="en-US" sz="3500" dirty="0"/>
          </a:p>
          <a:p>
            <a:pPr lvl="2"/>
            <a:r>
              <a:rPr lang="en-US" sz="3000" dirty="0"/>
              <a:t>Must include system mapping, analysis, inventory of current conditions, and capital needs priority list.</a:t>
            </a:r>
          </a:p>
          <a:p>
            <a:pPr marL="457200" lvl="1" indent="0">
              <a:buNone/>
            </a:pPr>
            <a:endParaRPr lang="en-US" sz="3500" dirty="0"/>
          </a:p>
          <a:p>
            <a:pPr lvl="1"/>
            <a:r>
              <a:rPr lang="en-US" sz="3500" dirty="0"/>
              <a:t>IDIS activity code 20</a:t>
            </a:r>
          </a:p>
          <a:p>
            <a:pPr lvl="1"/>
            <a:endParaRPr lang="en-US" sz="3500" dirty="0"/>
          </a:p>
          <a:p>
            <a:pPr lvl="1"/>
            <a:r>
              <a:rPr lang="en-US" sz="3500" dirty="0"/>
              <a:t>Planning activity to benefit entire system service area, activity should be established as separate BA in application and include appropriate documentation for meeting LMA National Program Objective, including beneficiaries and cost estimate.</a:t>
            </a:r>
          </a:p>
          <a:p>
            <a:pPr lvl="1"/>
            <a:endParaRPr lang="en-US" dirty="0"/>
          </a:p>
          <a:p>
            <a:endParaRPr lang="en-US" dirty="0">
              <a:highlight>
                <a:srgbClr val="FFFF00"/>
              </a:highlight>
            </a:endParaRPr>
          </a:p>
        </p:txBody>
      </p:sp>
    </p:spTree>
    <p:extLst>
      <p:ext uri="{BB962C8B-B14F-4D97-AF65-F5344CB8AC3E}">
        <p14:creationId xmlns:p14="http://schemas.microsoft.com/office/powerpoint/2010/main" val="884389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A5B5BC-C449-4116-94AA-7F682BC6D0A1}"/>
              </a:ext>
            </a:extLst>
          </p:cNvPr>
          <p:cNvSpPr/>
          <p:nvPr/>
        </p:nvSpPr>
        <p:spPr>
          <a:xfrm>
            <a:off x="10837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5" name="TextBox 4">
            <a:extLst>
              <a:ext uri="{FF2B5EF4-FFF2-40B4-BE49-F238E27FC236}">
                <a16:creationId xmlns:a16="http://schemas.microsoft.com/office/drawing/2014/main" id="{ADBEDE1E-64FD-4B9E-8C31-3A7F154B6BE8}"/>
              </a:ext>
            </a:extLst>
          </p:cNvPr>
          <p:cNvSpPr txBox="1"/>
          <p:nvPr/>
        </p:nvSpPr>
        <p:spPr>
          <a:xfrm>
            <a:off x="385763" y="379438"/>
            <a:ext cx="11244376" cy="592777"/>
          </a:xfrm>
          <a:prstGeom prst="rect">
            <a:avLst/>
          </a:prstGeom>
          <a:noFill/>
        </p:spPr>
        <p:txBody>
          <a:bodyPr wrap="square" lIns="38405" tIns="19202" rIns="38405" bIns="19202" rtlCol="0">
            <a:spAutoFit/>
          </a:bodyPr>
          <a:lstStyle/>
          <a:p>
            <a:r>
              <a:rPr lang="en-US" sz="3600" b="1" dirty="0">
                <a:solidFill>
                  <a:srgbClr val="1E3C78"/>
                </a:solidFill>
                <a:latin typeface="Arial" panose="020B0604020202020204" pitchFamily="34" charset="0"/>
                <a:ea typeface="Playfair Display" charset="0"/>
                <a:cs typeface="Arial" panose="020B0604020202020204" pitchFamily="34" charset="0"/>
              </a:rPr>
              <a:t>Parameters for Comprehensive Planning</a:t>
            </a:r>
          </a:p>
        </p:txBody>
      </p:sp>
      <p:sp>
        <p:nvSpPr>
          <p:cNvPr id="9" name="Content Placeholder 2">
            <a:extLst>
              <a:ext uri="{FF2B5EF4-FFF2-40B4-BE49-F238E27FC236}">
                <a16:creationId xmlns:a16="http://schemas.microsoft.com/office/drawing/2014/main" id="{4D70821C-5141-4E97-B5B0-ED75DB466E2A}"/>
              </a:ext>
            </a:extLst>
          </p:cNvPr>
          <p:cNvSpPr>
            <a:spLocks noGrp="1"/>
          </p:cNvSpPr>
          <p:nvPr>
            <p:ph idx="1"/>
          </p:nvPr>
        </p:nvSpPr>
        <p:spPr>
          <a:xfrm>
            <a:off x="385763" y="1064751"/>
            <a:ext cx="10072689" cy="5700712"/>
          </a:xfrm>
        </p:spPr>
        <p:txBody>
          <a:bodyPr>
            <a:normAutofit fontScale="25000" lnSpcReduction="20000"/>
          </a:bodyPr>
          <a:lstStyle/>
          <a:p>
            <a:pPr lvl="1"/>
            <a:r>
              <a:rPr lang="en-US" sz="11200" dirty="0"/>
              <a:t>Requesting funds for community-wide comprehensive plan </a:t>
            </a:r>
          </a:p>
          <a:p>
            <a:pPr lvl="1"/>
            <a:r>
              <a:rPr lang="en-US" sz="11200" dirty="0"/>
              <a:t>(IDIS activity code 20A)</a:t>
            </a:r>
          </a:p>
          <a:p>
            <a:pPr lvl="1"/>
            <a:endParaRPr lang="en-US" sz="9600" dirty="0"/>
          </a:p>
          <a:p>
            <a:pPr lvl="2"/>
            <a:r>
              <a:rPr lang="en-US" sz="9600" dirty="0"/>
              <a:t>Up to $75K request</a:t>
            </a:r>
          </a:p>
          <a:p>
            <a:pPr lvl="2"/>
            <a:r>
              <a:rPr lang="en-US" sz="9600" dirty="0"/>
              <a:t>Must include base mapping, land use analysis, housing and population analysis, financial analysis for capital improvements. </a:t>
            </a:r>
          </a:p>
          <a:p>
            <a:pPr lvl="2"/>
            <a:r>
              <a:rPr lang="en-US" sz="9600" dirty="0"/>
              <a:t>Must include at least three (3) of the following elements:</a:t>
            </a:r>
          </a:p>
          <a:p>
            <a:pPr lvl="3"/>
            <a:r>
              <a:rPr lang="en-US" sz="9600" dirty="0"/>
              <a:t>Utility Systems</a:t>
            </a:r>
          </a:p>
          <a:p>
            <a:pPr lvl="3"/>
            <a:r>
              <a:rPr lang="en-US" sz="9600" dirty="0"/>
              <a:t>Storm drainage systems</a:t>
            </a:r>
          </a:p>
          <a:p>
            <a:pPr lvl="3"/>
            <a:r>
              <a:rPr lang="en-US" sz="9600" dirty="0"/>
              <a:t>Transportation Systems</a:t>
            </a:r>
          </a:p>
          <a:p>
            <a:pPr lvl="3"/>
            <a:r>
              <a:rPr lang="en-US" sz="9600" dirty="0"/>
              <a:t>Parks and Recreation facilities</a:t>
            </a:r>
          </a:p>
          <a:p>
            <a:pPr lvl="3"/>
            <a:r>
              <a:rPr lang="en-US" sz="9600" dirty="0"/>
              <a:t>Zoning and Subdivision Ordinances</a:t>
            </a:r>
          </a:p>
          <a:p>
            <a:pPr marL="457200" lvl="1" indent="0">
              <a:buNone/>
            </a:pPr>
            <a:endParaRPr lang="en-US" sz="9600" dirty="0"/>
          </a:p>
          <a:p>
            <a:pPr lvl="1"/>
            <a:r>
              <a:rPr lang="en-US" sz="11200" dirty="0"/>
              <a:t>Planning activity to benefit entire community, activity should be established as separate BA in application and include appropriate documentation for meeting LMA National Program Objective, including beneficiaries and cost estimate.</a:t>
            </a:r>
          </a:p>
          <a:p>
            <a:pPr lvl="1"/>
            <a:endParaRPr lang="en-US" dirty="0"/>
          </a:p>
          <a:p>
            <a:endParaRPr lang="en-US" dirty="0">
              <a:highlight>
                <a:srgbClr val="FFFF00"/>
              </a:highlight>
            </a:endParaRPr>
          </a:p>
        </p:txBody>
      </p:sp>
    </p:spTree>
    <p:extLst>
      <p:ext uri="{BB962C8B-B14F-4D97-AF65-F5344CB8AC3E}">
        <p14:creationId xmlns:p14="http://schemas.microsoft.com/office/powerpoint/2010/main" val="1934058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A5B5BC-C449-4116-94AA-7F682BC6D0A1}"/>
              </a:ext>
            </a:extLst>
          </p:cNvPr>
          <p:cNvSpPr/>
          <p:nvPr/>
        </p:nvSpPr>
        <p:spPr>
          <a:xfrm>
            <a:off x="10837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5" name="TextBox 4">
            <a:extLst>
              <a:ext uri="{FF2B5EF4-FFF2-40B4-BE49-F238E27FC236}">
                <a16:creationId xmlns:a16="http://schemas.microsoft.com/office/drawing/2014/main" id="{ADBEDE1E-64FD-4B9E-8C31-3A7F154B6BE8}"/>
              </a:ext>
            </a:extLst>
          </p:cNvPr>
          <p:cNvSpPr txBox="1"/>
          <p:nvPr/>
        </p:nvSpPr>
        <p:spPr>
          <a:xfrm>
            <a:off x="385763" y="379438"/>
            <a:ext cx="11244376" cy="592777"/>
          </a:xfrm>
          <a:prstGeom prst="rect">
            <a:avLst/>
          </a:prstGeom>
          <a:noFill/>
        </p:spPr>
        <p:txBody>
          <a:bodyPr wrap="square" lIns="38405" tIns="19202" rIns="38405" bIns="19202" rtlCol="0">
            <a:spAutoFit/>
          </a:bodyPr>
          <a:lstStyle/>
          <a:p>
            <a:r>
              <a:rPr lang="en-US" sz="3600" b="1" dirty="0">
                <a:solidFill>
                  <a:srgbClr val="1E3C78"/>
                </a:solidFill>
                <a:latin typeface="Arial" panose="020B0604020202020204" pitchFamily="34" charset="0"/>
                <a:ea typeface="Playfair Display" charset="0"/>
                <a:cs typeface="Arial" panose="020B0604020202020204" pitchFamily="34" charset="0"/>
              </a:rPr>
              <a:t>Other General Parameters</a:t>
            </a:r>
          </a:p>
        </p:txBody>
      </p:sp>
      <p:sp>
        <p:nvSpPr>
          <p:cNvPr id="9" name="Content Placeholder 2">
            <a:extLst>
              <a:ext uri="{FF2B5EF4-FFF2-40B4-BE49-F238E27FC236}">
                <a16:creationId xmlns:a16="http://schemas.microsoft.com/office/drawing/2014/main" id="{4D70821C-5141-4E97-B5B0-ED75DB466E2A}"/>
              </a:ext>
            </a:extLst>
          </p:cNvPr>
          <p:cNvSpPr>
            <a:spLocks noGrp="1"/>
          </p:cNvSpPr>
          <p:nvPr>
            <p:ph idx="1"/>
          </p:nvPr>
        </p:nvSpPr>
        <p:spPr>
          <a:xfrm>
            <a:off x="385763" y="1064751"/>
            <a:ext cx="10072689" cy="5700712"/>
          </a:xfrm>
        </p:spPr>
        <p:txBody>
          <a:bodyPr>
            <a:normAutofit/>
          </a:bodyPr>
          <a:lstStyle/>
          <a:p>
            <a:pPr lvl="1"/>
            <a:r>
              <a:rPr lang="en-US" sz="2800" dirty="0"/>
              <a:t>TDA reserves the right to negotiate planning activities in the application and/or award stage, including requiring additional matching funds.</a:t>
            </a:r>
          </a:p>
          <a:p>
            <a:pPr lvl="1"/>
            <a:endParaRPr lang="en-US" sz="2800" dirty="0"/>
          </a:p>
          <a:p>
            <a:pPr lvl="1"/>
            <a:r>
              <a:rPr lang="en-US" sz="2800" dirty="0"/>
              <a:t>TDA reserves the right to decline planning activity funding where:</a:t>
            </a:r>
          </a:p>
          <a:p>
            <a:pPr lvl="2"/>
            <a:r>
              <a:rPr lang="en-US" sz="2400" dirty="0"/>
              <a:t>TxCDBG funding was expended for substantially similar planning activities within ten (10) years preceding the application submittal deadline</a:t>
            </a:r>
          </a:p>
          <a:p>
            <a:pPr lvl="2"/>
            <a:r>
              <a:rPr lang="en-US" sz="2400" dirty="0"/>
              <a:t>Existing planning documents do not support the need for additional planning; or</a:t>
            </a:r>
          </a:p>
          <a:p>
            <a:pPr lvl="2"/>
            <a:r>
              <a:rPr lang="en-US" sz="2400" dirty="0"/>
              <a:t>A current TxCDBG grant agreement or pending application indicates that significant system improvements or new system construction plans have already been identified.</a:t>
            </a:r>
          </a:p>
          <a:p>
            <a:endParaRPr lang="en-US" dirty="0">
              <a:highlight>
                <a:srgbClr val="FFFF00"/>
              </a:highlight>
            </a:endParaRPr>
          </a:p>
        </p:txBody>
      </p:sp>
    </p:spTree>
    <p:extLst>
      <p:ext uri="{BB962C8B-B14F-4D97-AF65-F5344CB8AC3E}">
        <p14:creationId xmlns:p14="http://schemas.microsoft.com/office/powerpoint/2010/main" val="3075065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A5B5BC-C449-4116-94AA-7F682BC6D0A1}"/>
              </a:ext>
            </a:extLst>
          </p:cNvPr>
          <p:cNvSpPr/>
          <p:nvPr/>
        </p:nvSpPr>
        <p:spPr>
          <a:xfrm>
            <a:off x="10837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5" name="TextBox 4">
            <a:extLst>
              <a:ext uri="{FF2B5EF4-FFF2-40B4-BE49-F238E27FC236}">
                <a16:creationId xmlns:a16="http://schemas.microsoft.com/office/drawing/2014/main" id="{ADBEDE1E-64FD-4B9E-8C31-3A7F154B6BE8}"/>
              </a:ext>
            </a:extLst>
          </p:cNvPr>
          <p:cNvSpPr txBox="1"/>
          <p:nvPr/>
        </p:nvSpPr>
        <p:spPr>
          <a:xfrm>
            <a:off x="385763" y="379438"/>
            <a:ext cx="11244376" cy="592777"/>
          </a:xfrm>
          <a:prstGeom prst="rect">
            <a:avLst/>
          </a:prstGeom>
          <a:noFill/>
        </p:spPr>
        <p:txBody>
          <a:bodyPr wrap="square" lIns="38405" tIns="19202" rIns="38405" bIns="19202" rtlCol="0">
            <a:spAutoFit/>
          </a:bodyPr>
          <a:lstStyle/>
          <a:p>
            <a:r>
              <a:rPr lang="en-US" sz="3600" b="1" dirty="0">
                <a:solidFill>
                  <a:srgbClr val="1E3C78"/>
                </a:solidFill>
                <a:latin typeface="Arial" panose="020B0604020202020204" pitchFamily="34" charset="0"/>
                <a:ea typeface="Playfair Display" charset="0"/>
                <a:cs typeface="Arial" panose="020B0604020202020204" pitchFamily="34" charset="0"/>
              </a:rPr>
              <a:t>Other General Parameters</a:t>
            </a:r>
          </a:p>
        </p:txBody>
      </p:sp>
      <p:sp>
        <p:nvSpPr>
          <p:cNvPr id="9" name="Content Placeholder 2">
            <a:extLst>
              <a:ext uri="{FF2B5EF4-FFF2-40B4-BE49-F238E27FC236}">
                <a16:creationId xmlns:a16="http://schemas.microsoft.com/office/drawing/2014/main" id="{4D70821C-5141-4E97-B5B0-ED75DB466E2A}"/>
              </a:ext>
            </a:extLst>
          </p:cNvPr>
          <p:cNvSpPr>
            <a:spLocks noGrp="1"/>
          </p:cNvSpPr>
          <p:nvPr>
            <p:ph idx="1"/>
          </p:nvPr>
        </p:nvSpPr>
        <p:spPr>
          <a:xfrm>
            <a:off x="685801" y="972215"/>
            <a:ext cx="9172575" cy="5700712"/>
          </a:xfrm>
        </p:spPr>
        <p:txBody>
          <a:bodyPr>
            <a:normAutofit/>
          </a:bodyPr>
          <a:lstStyle/>
          <a:p>
            <a:endParaRPr lang="en-US" sz="3600" dirty="0"/>
          </a:p>
          <a:p>
            <a:pPr marL="0" indent="0">
              <a:buNone/>
            </a:pPr>
            <a:r>
              <a:rPr lang="en-US" sz="3600" dirty="0"/>
              <a:t>For 2023-2024 only, grant administration firms that were procured and began work on the application prior to the decision to pursue a planning activity will not be precluded from participating in a subsequent procurement action if that firm separately offers planning services.</a:t>
            </a:r>
          </a:p>
        </p:txBody>
      </p:sp>
    </p:spTree>
    <p:extLst>
      <p:ext uri="{BB962C8B-B14F-4D97-AF65-F5344CB8AC3E}">
        <p14:creationId xmlns:p14="http://schemas.microsoft.com/office/powerpoint/2010/main" val="3923225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A5B5BC-C449-4116-94AA-7F682BC6D0A1}"/>
              </a:ext>
            </a:extLst>
          </p:cNvPr>
          <p:cNvSpPr/>
          <p:nvPr/>
        </p:nvSpPr>
        <p:spPr>
          <a:xfrm>
            <a:off x="10837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5" name="TextBox 4">
            <a:extLst>
              <a:ext uri="{FF2B5EF4-FFF2-40B4-BE49-F238E27FC236}">
                <a16:creationId xmlns:a16="http://schemas.microsoft.com/office/drawing/2014/main" id="{ADBEDE1E-64FD-4B9E-8C31-3A7F154B6BE8}"/>
              </a:ext>
            </a:extLst>
          </p:cNvPr>
          <p:cNvSpPr txBox="1"/>
          <p:nvPr/>
        </p:nvSpPr>
        <p:spPr>
          <a:xfrm>
            <a:off x="919071" y="2216976"/>
            <a:ext cx="8705361" cy="2685657"/>
          </a:xfrm>
          <a:prstGeom prst="rect">
            <a:avLst/>
          </a:prstGeom>
          <a:noFill/>
        </p:spPr>
        <p:txBody>
          <a:bodyPr wrap="square" lIns="38405" tIns="19202" rIns="38405" bIns="19202" rtlCol="0">
            <a:spAutoFit/>
          </a:bodyPr>
          <a:lstStyle/>
          <a:p>
            <a:pPr algn="ctr"/>
            <a:r>
              <a:rPr lang="en-US" sz="3100" b="1" dirty="0">
                <a:solidFill>
                  <a:srgbClr val="1E3C78"/>
                </a:solidFill>
                <a:latin typeface="Arial" panose="020B0604020202020204" pitchFamily="34" charset="0"/>
                <a:ea typeface="Playfair Display" charset="0"/>
                <a:cs typeface="Arial" panose="020B0604020202020204" pitchFamily="34" charset="0"/>
              </a:rPr>
              <a:t>Questions?</a:t>
            </a:r>
          </a:p>
          <a:p>
            <a:pPr algn="ctr"/>
            <a:endParaRPr lang="en-US" sz="3100" b="1" dirty="0">
              <a:solidFill>
                <a:srgbClr val="1E3C78"/>
              </a:solidFill>
              <a:latin typeface="Arial" panose="020B0604020202020204" pitchFamily="34" charset="0"/>
              <a:ea typeface="Playfair Display" charset="0"/>
              <a:cs typeface="Arial" panose="020B0604020202020204" pitchFamily="34" charset="0"/>
            </a:endParaRPr>
          </a:p>
          <a:p>
            <a:pPr algn="ctr"/>
            <a:endParaRPr lang="en-US" sz="3100" b="1" dirty="0">
              <a:solidFill>
                <a:srgbClr val="1E3C78"/>
              </a:solidFill>
              <a:latin typeface="Arial" panose="020B0604020202020204" pitchFamily="34" charset="0"/>
              <a:ea typeface="Playfair Display" charset="0"/>
              <a:cs typeface="Arial" panose="020B0604020202020204" pitchFamily="34" charset="0"/>
            </a:endParaRPr>
          </a:p>
          <a:p>
            <a:pPr algn="ctr"/>
            <a:endParaRPr lang="en-US" sz="3100" b="1" dirty="0">
              <a:solidFill>
                <a:srgbClr val="1E3C78"/>
              </a:solidFill>
              <a:latin typeface="Arial" panose="020B0604020202020204" pitchFamily="34" charset="0"/>
              <a:ea typeface="Playfair Display" charset="0"/>
              <a:cs typeface="Arial" panose="020B0604020202020204" pitchFamily="34" charset="0"/>
            </a:endParaRPr>
          </a:p>
          <a:p>
            <a:pPr algn="ctr"/>
            <a:r>
              <a:rPr lang="en-US" sz="2400" b="1" dirty="0">
                <a:solidFill>
                  <a:srgbClr val="1E3C78"/>
                </a:solidFill>
                <a:latin typeface="Arial" panose="020B0604020202020204" pitchFamily="34" charset="0"/>
                <a:ea typeface="Playfair Display" charset="0"/>
                <a:cs typeface="Arial" panose="020B0604020202020204" pitchFamily="34" charset="0"/>
                <a:hlinkClick r:id="rId3"/>
              </a:rPr>
              <a:t>Aubrey-Ann.Gilmore@TexasAgriculture.gov</a:t>
            </a:r>
            <a:endParaRPr lang="en-US" sz="2400" b="1" dirty="0">
              <a:solidFill>
                <a:srgbClr val="1E3C78"/>
              </a:solidFill>
              <a:latin typeface="Arial" panose="020B0604020202020204" pitchFamily="34" charset="0"/>
              <a:ea typeface="Playfair Display" charset="0"/>
              <a:cs typeface="Arial" panose="020B0604020202020204" pitchFamily="34" charset="0"/>
            </a:endParaRPr>
          </a:p>
          <a:p>
            <a:pPr algn="ctr"/>
            <a:r>
              <a:rPr lang="en-US" sz="2400" b="1" dirty="0">
                <a:solidFill>
                  <a:srgbClr val="1E3C78"/>
                </a:solidFill>
                <a:latin typeface="Arial" panose="020B0604020202020204" pitchFamily="34" charset="0"/>
                <a:ea typeface="Playfair Display" charset="0"/>
                <a:cs typeface="Arial" panose="020B0604020202020204" pitchFamily="34" charset="0"/>
              </a:rPr>
              <a:t>512-936-7894</a:t>
            </a:r>
          </a:p>
        </p:txBody>
      </p:sp>
    </p:spTree>
    <p:extLst>
      <p:ext uri="{BB962C8B-B14F-4D97-AF65-F5344CB8AC3E}">
        <p14:creationId xmlns:p14="http://schemas.microsoft.com/office/powerpoint/2010/main" val="20046576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1911</TotalTime>
  <Words>499</Words>
  <Application>Microsoft Office PowerPoint</Application>
  <PresentationFormat>Widescreen</PresentationFormat>
  <Paragraphs>54</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-apple-system</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Aubrey-Ann Gilmore</dc:creator>
  <cp:lastModifiedBy>Aubrey-Ann Gilmore</cp:lastModifiedBy>
  <cp:revision>18</cp:revision>
  <dcterms:created xsi:type="dcterms:W3CDTF">2021-09-20T14:24:32Z</dcterms:created>
  <dcterms:modified xsi:type="dcterms:W3CDTF">2022-11-04T14:54:43Z</dcterms:modified>
</cp:coreProperties>
</file>